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01" r:id="rId1"/>
  </p:sldMasterIdLst>
  <p:sldIdLst>
    <p:sldId id="299" r:id="rId2"/>
    <p:sldId id="308" r:id="rId3"/>
    <p:sldId id="309" r:id="rId4"/>
    <p:sldId id="311" r:id="rId5"/>
    <p:sldId id="312" r:id="rId6"/>
    <p:sldId id="315" r:id="rId7"/>
    <p:sldId id="259" r:id="rId8"/>
  </p:sldIdLst>
  <p:sldSz cx="12192000" cy="6858000"/>
  <p:notesSz cx="6858000" cy="9144000"/>
  <p:embeddedFontLst>
    <p:embeddedFont>
      <p:font typeface="Poppins" panose="020B0604020202020204" charset="-94"/>
      <p:regular r:id="rId9"/>
      <p:bold r:id="rId10"/>
      <p:italic r:id="rId11"/>
      <p:boldItalic r:id="rId12"/>
    </p:embeddedFont>
    <p:embeddedFont>
      <p:font typeface="Calibri Light" panose="020F0302020204030204" pitchFamily="34" charset="0"/>
      <p:regular r:id="rId13"/>
      <p:italic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rkut sırdaş" initials="es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0A552"/>
    <a:srgbClr val="04BFBF"/>
    <a:srgbClr val="E8EDF0"/>
    <a:srgbClr val="D5DDE3"/>
    <a:srgbClr val="F1F7FA"/>
    <a:srgbClr val="D8E2E8"/>
    <a:srgbClr val="913B3A"/>
    <a:srgbClr val="C96411"/>
    <a:srgbClr val="E7ED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Stil Yok, Kılavuz Yok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Açık Stil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Orta Stil 2 - Vurgu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00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ableStyles" Target="tableStyles.xml"/><Relationship Id="rId10" Type="http://schemas.openxmlformats.org/officeDocument/2006/relationships/font" Target="fonts/font2.fntdata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tr-TR" smtClean="0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8221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279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89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397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0958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161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035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4521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530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154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tr-TR" smtClean="0"/>
              <a:t>Resim eklemek için simgeyi tıklatın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tr-TR" smtClean="0"/>
              <a:t>Asıl metin stillerini düzenle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1878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 smtClean="0"/>
              <a:t>Asıl başlık stili için tıklatın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r-TR" smtClean="0"/>
              <a:t>Asıl metin stillerini düzenle</a:t>
            </a:r>
          </a:p>
          <a:p>
            <a:pPr lvl="1"/>
            <a:r>
              <a:rPr lang="tr-TR" smtClean="0"/>
              <a:t>İkinci düzey</a:t>
            </a:r>
          </a:p>
          <a:p>
            <a:pPr lvl="2"/>
            <a:r>
              <a:rPr lang="tr-TR" smtClean="0"/>
              <a:t>Üçüncü düzey</a:t>
            </a:r>
          </a:p>
          <a:p>
            <a:pPr lvl="3"/>
            <a:r>
              <a:rPr lang="tr-TR" smtClean="0"/>
              <a:t>Dördüncü düzey</a:t>
            </a:r>
          </a:p>
          <a:p>
            <a:pPr lvl="4"/>
            <a:r>
              <a:rPr lang="tr-TR" smtClean="0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8A2CD1-6BC5-494A-9A5B-F5E9DF4D4C0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E1B2A1-98AF-48E0-88D7-A8E84325D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006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Resim 6">
            <a:extLst>
              <a:ext uri="{FF2B5EF4-FFF2-40B4-BE49-F238E27FC236}">
                <a16:creationId xmlns:a16="http://schemas.microsoft.com/office/drawing/2014/main" id="{F13B8EF3-2137-4EE5-AAF3-AD0B88B1CD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75" b="1398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Resim 4">
            <a:extLst>
              <a:ext uri="{FF2B5EF4-FFF2-40B4-BE49-F238E27FC236}">
                <a16:creationId xmlns:a16="http://schemas.microsoft.com/office/drawing/2014/main" id="{E80DD7C3-9F59-47DC-9768-12C0559A60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" y="0"/>
            <a:ext cx="12191131" cy="6858000"/>
          </a:xfrm>
          <a:prstGeom prst="rect">
            <a:avLst/>
          </a:prstGeom>
        </p:spPr>
      </p:pic>
      <p:sp>
        <p:nvSpPr>
          <p:cNvPr id="2" name="İçerik Yer Tutucusu 2">
            <a:extLst>
              <a:ext uri="{FF2B5EF4-FFF2-40B4-BE49-F238E27FC236}">
                <a16:creationId xmlns:a16="http://schemas.microsoft.com/office/drawing/2014/main" id="{8BA99B2C-33E4-4D57-8B82-824798A28CF1}"/>
              </a:ext>
            </a:extLst>
          </p:cNvPr>
          <p:cNvSpPr txBox="1">
            <a:spLocks/>
          </p:cNvSpPr>
          <p:nvPr/>
        </p:nvSpPr>
        <p:spPr>
          <a:xfrm>
            <a:off x="10306101" y="6260681"/>
            <a:ext cx="1761423" cy="468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tr-TR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© </a:t>
            </a:r>
            <a:r>
              <a:rPr lang="tr-TR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Bilimp</a:t>
            </a:r>
            <a:r>
              <a:rPr lang="tr-TR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 Yazılım 2020</a:t>
            </a:r>
          </a:p>
        </p:txBody>
      </p:sp>
      <p:sp>
        <p:nvSpPr>
          <p:cNvPr id="6" name="Başlık 9">
            <a:extLst>
              <a:ext uri="{FF2B5EF4-FFF2-40B4-BE49-F238E27FC236}">
                <a16:creationId xmlns:a16="http://schemas.microsoft.com/office/drawing/2014/main" id="{825D89EA-216F-4CD1-8770-A170DD795965}"/>
              </a:ext>
            </a:extLst>
          </p:cNvPr>
          <p:cNvSpPr txBox="1">
            <a:spLocks/>
          </p:cNvSpPr>
          <p:nvPr/>
        </p:nvSpPr>
        <p:spPr>
          <a:xfrm>
            <a:off x="6994980" y="3992480"/>
            <a:ext cx="5072544" cy="6459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tr-TR" sz="3200" b="1" dirty="0" err="1" smtClean="0">
                <a:solidFill>
                  <a:schemeClr val="accent1">
                    <a:lumMod val="75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Bilimp</a:t>
            </a:r>
            <a:r>
              <a:rPr lang="tr-TR" sz="3200" b="1" dirty="0" smtClean="0">
                <a:solidFill>
                  <a:schemeClr val="accent1">
                    <a:lumMod val="75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 Öneri Aracı</a:t>
            </a:r>
            <a:endParaRPr lang="en-US" sz="3200" b="1" dirty="0">
              <a:solidFill>
                <a:schemeClr val="accent1">
                  <a:lumMod val="75000"/>
                </a:schemeClr>
              </a:solidFill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5153707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9">
            <a:extLst>
              <a:ext uri="{FF2B5EF4-FFF2-40B4-BE49-F238E27FC236}">
                <a16:creationId xmlns:a16="http://schemas.microsoft.com/office/drawing/2014/main" id="{40E8210A-C1E6-4E75-8385-045CD8301B4C}"/>
              </a:ext>
            </a:extLst>
          </p:cNvPr>
          <p:cNvSpPr txBox="1">
            <a:spLocks/>
          </p:cNvSpPr>
          <p:nvPr/>
        </p:nvSpPr>
        <p:spPr>
          <a:xfrm>
            <a:off x="862884" y="1516398"/>
            <a:ext cx="10663213" cy="44797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  <a:buClr>
                <a:srgbClr val="C00000"/>
              </a:buClr>
            </a:pPr>
            <a:r>
              <a:rPr lang="tr-TR" sz="2000" dirty="0" smtClean="0">
                <a:latin typeface="Poppins" panose="020B0604020202020204" charset="-94"/>
                <a:cs typeface="Poppins" panose="020B0604020202020204" charset="-94"/>
              </a:rPr>
              <a:t>Rekabet koşullarının ağırlığı  şirketleri sürekli daha iyi olmaya yani sürekli iyileşmeye zorlamaktadır.</a:t>
            </a:r>
          </a:p>
          <a:p>
            <a:pPr>
              <a:lnSpc>
                <a:spcPct val="150000"/>
              </a:lnSpc>
              <a:buClr>
                <a:srgbClr val="C00000"/>
              </a:buClr>
            </a:pPr>
            <a:endParaRPr lang="tr-TR" sz="2000" dirty="0" smtClean="0">
              <a:latin typeface="Poppins" panose="020B0604020202020204" charset="-94"/>
              <a:cs typeface="Poppins" panose="020B0604020202020204" charset="-94"/>
            </a:endParaRPr>
          </a:p>
          <a:p>
            <a:pPr>
              <a:lnSpc>
                <a:spcPct val="150000"/>
              </a:lnSpc>
            </a:pPr>
            <a:r>
              <a:rPr lang="tr-TR" sz="2000" dirty="0" smtClean="0">
                <a:latin typeface="Poppins" panose="020B0604020202020204" charset="-94"/>
                <a:cs typeface="Poppins" panose="020B0604020202020204" charset="-94"/>
              </a:rPr>
              <a:t>Bu süreçte işin birebir içinde olan çalışanlardan alınan fikirler son derece değerlidir.</a:t>
            </a:r>
          </a:p>
          <a:p>
            <a:pPr>
              <a:lnSpc>
                <a:spcPct val="150000"/>
              </a:lnSpc>
            </a:pPr>
            <a:r>
              <a:rPr lang="tr-TR" sz="2000" dirty="0" smtClean="0">
                <a:latin typeface="Poppins" panose="020B0604020202020204" charset="-94"/>
                <a:cs typeface="Poppins" panose="020B0604020202020204" charset="-94"/>
              </a:rPr>
              <a:t>Çalışanlar gün içinde bir çok kez işlerini  daha kolay, hızlı veya kaliteli yapmalarını sağlayacak fikirler üretirler. </a:t>
            </a:r>
          </a:p>
          <a:p>
            <a:pPr>
              <a:lnSpc>
                <a:spcPct val="150000"/>
              </a:lnSpc>
            </a:pPr>
            <a:endParaRPr lang="tr-TR" sz="2000" dirty="0" smtClean="0">
              <a:latin typeface="Poppins" panose="020B0604020202020204" charset="-94"/>
              <a:cs typeface="Poppins" panose="020B0604020202020204" charset="-94"/>
            </a:endParaRPr>
          </a:p>
          <a:p>
            <a:pPr>
              <a:lnSpc>
                <a:spcPct val="150000"/>
              </a:lnSpc>
            </a:pPr>
            <a:r>
              <a:rPr lang="tr-TR" sz="2000" dirty="0" smtClean="0">
                <a:latin typeface="Poppins" panose="020B0604020202020204" charset="-94"/>
                <a:cs typeface="Poppins" panose="020B0604020202020204" charset="-94"/>
              </a:rPr>
              <a:t>Öneri sistemlerinin amacı çalışanların ürettiği  fikirleri almak ve onları sürekli iyileşme sisteminin bir parçası haline getirmektir.</a:t>
            </a:r>
          </a:p>
          <a:p>
            <a:pPr>
              <a:lnSpc>
                <a:spcPct val="150000"/>
              </a:lnSpc>
            </a:pPr>
            <a:endParaRPr lang="tr-TR" sz="2000" dirty="0" smtClean="0">
              <a:latin typeface="Poppins" panose="020B0604020202020204" charset="-94"/>
              <a:cs typeface="Poppins" panose="020B0604020202020204" charset="-94"/>
            </a:endParaRPr>
          </a:p>
          <a:p>
            <a:pPr>
              <a:lnSpc>
                <a:spcPct val="150000"/>
              </a:lnSpc>
            </a:pPr>
            <a:r>
              <a:rPr lang="tr-TR" sz="2000" dirty="0" smtClean="0">
                <a:latin typeface="Poppins" panose="020B0604020202020204" charset="-94"/>
                <a:cs typeface="Poppins" panose="020B0604020202020204" charset="-94"/>
              </a:rPr>
              <a:t>Öneri sistemlerinin başarılı olabilmesi için ise iyi kurgulanmış olması önemlidir.</a:t>
            </a:r>
          </a:p>
          <a:p>
            <a:pPr marL="342900" indent="-342900">
              <a:lnSpc>
                <a:spcPct val="12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  <p:sp>
        <p:nvSpPr>
          <p:cNvPr id="5" name="İçerik Yer Tutucusu 2">
            <a:extLst>
              <a:ext uri="{FF2B5EF4-FFF2-40B4-BE49-F238E27FC236}">
                <a16:creationId xmlns:a16="http://schemas.microsoft.com/office/drawing/2014/main" id="{8BA99B2C-33E4-4D57-8B82-824798A28CF1}"/>
              </a:ext>
            </a:extLst>
          </p:cNvPr>
          <p:cNvSpPr txBox="1">
            <a:spLocks/>
          </p:cNvSpPr>
          <p:nvPr/>
        </p:nvSpPr>
        <p:spPr>
          <a:xfrm>
            <a:off x="10306101" y="6260681"/>
            <a:ext cx="1761423" cy="468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tr-TR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© </a:t>
            </a:r>
            <a:r>
              <a:rPr lang="tr-TR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Bilimp</a:t>
            </a:r>
            <a:r>
              <a:rPr lang="tr-TR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 Yazılım 2020</a:t>
            </a:r>
          </a:p>
        </p:txBody>
      </p:sp>
    </p:spTree>
    <p:extLst>
      <p:ext uri="{BB962C8B-B14F-4D97-AF65-F5344CB8AC3E}">
        <p14:creationId xmlns:p14="http://schemas.microsoft.com/office/powerpoint/2010/main" val="442510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şlık 9">
            <a:extLst>
              <a:ext uri="{FF2B5EF4-FFF2-40B4-BE49-F238E27FC236}">
                <a16:creationId xmlns:a16="http://schemas.microsoft.com/office/drawing/2014/main" id="{40E8210A-C1E6-4E75-8385-045CD8301B4C}"/>
              </a:ext>
            </a:extLst>
          </p:cNvPr>
          <p:cNvSpPr txBox="1">
            <a:spLocks/>
          </p:cNvSpPr>
          <p:nvPr/>
        </p:nvSpPr>
        <p:spPr>
          <a:xfrm>
            <a:off x="862884" y="1516398"/>
            <a:ext cx="10663213" cy="44797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endParaRPr lang="tr-TR" sz="2000" dirty="0" smtClean="0">
              <a:latin typeface="Poppins" panose="020B0604020202020204" charset="-94"/>
              <a:cs typeface="Poppins" panose="020B0604020202020204" charset="-94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100" dirty="0" err="1">
                <a:latin typeface="Poppins" panose="020B0604020202020204" charset="-94"/>
                <a:cs typeface="Poppins" panose="020B0604020202020204" charset="-94"/>
              </a:rPr>
              <a:t>Bilimp</a:t>
            </a:r>
            <a:r>
              <a:rPr lang="tr-TR" sz="2100" dirty="0">
                <a:latin typeface="Poppins" panose="020B0604020202020204" charset="-94"/>
                <a:cs typeface="Poppins" panose="020B0604020202020204" charset="-94"/>
              </a:rPr>
              <a:t> Öneri aracı önerinin alınmasından uygulanmasına kadar olan süreci yönetir.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100" dirty="0">
                <a:latin typeface="Poppins" panose="020B0604020202020204" charset="-94"/>
                <a:cs typeface="Poppins" panose="020B0604020202020204" charset="-94"/>
              </a:rPr>
              <a:t>Sadece çalışanlar değil, istenirse dış kullanıcılar yani paydaşlarınız da öneri sisteminin bir parçası haline gelir.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100" dirty="0">
                <a:latin typeface="Poppins" panose="020B0604020202020204" charset="-94"/>
                <a:cs typeface="Poppins" panose="020B0604020202020204" charset="-94"/>
              </a:rPr>
              <a:t>Verimliliğin ve karlılığın artırılmasına katkı sağlar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100" dirty="0">
                <a:latin typeface="Poppins" panose="020B0604020202020204" charset="-94"/>
                <a:cs typeface="Poppins" panose="020B0604020202020204" charset="-94"/>
              </a:rPr>
              <a:t>Yönetim ile çalışanlar arasında bir köprü vazifesi görür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100" dirty="0">
                <a:latin typeface="Poppins" panose="020B0604020202020204" charset="-94"/>
                <a:cs typeface="Poppins" panose="020B0604020202020204" charset="-94"/>
              </a:rPr>
              <a:t>Çalışan memnuniyetini ve bağlılığını artırır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tr-TR" sz="2100" dirty="0">
                <a:latin typeface="Poppins" panose="020B0604020202020204" charset="-94"/>
                <a:cs typeface="Poppins" panose="020B0604020202020204" charset="-94"/>
              </a:rPr>
              <a:t>Kazan kazan ilkesi ile motivasyonu artırır</a:t>
            </a:r>
          </a:p>
          <a:p>
            <a:pPr marL="342900" indent="-342900">
              <a:lnSpc>
                <a:spcPct val="12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endParaRPr lang="en-US" sz="2000" dirty="0"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BA99B2C-33E4-4D57-8B82-824798A28CF1}"/>
              </a:ext>
            </a:extLst>
          </p:cNvPr>
          <p:cNvSpPr txBox="1">
            <a:spLocks/>
          </p:cNvSpPr>
          <p:nvPr/>
        </p:nvSpPr>
        <p:spPr>
          <a:xfrm>
            <a:off x="10306101" y="6260681"/>
            <a:ext cx="1761423" cy="468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tr-TR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© </a:t>
            </a:r>
            <a:r>
              <a:rPr lang="tr-TR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Bilimp</a:t>
            </a:r>
            <a:r>
              <a:rPr lang="tr-TR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 Yazılım 2020</a:t>
            </a:r>
          </a:p>
        </p:txBody>
      </p:sp>
    </p:spTree>
    <p:extLst>
      <p:ext uri="{BB962C8B-B14F-4D97-AF65-F5344CB8AC3E}">
        <p14:creationId xmlns:p14="http://schemas.microsoft.com/office/powerpoint/2010/main" val="31838943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Resim 7">
            <a:extLst>
              <a:ext uri="{FF2B5EF4-FFF2-40B4-BE49-F238E27FC236}">
                <a16:creationId xmlns:a16="http://schemas.microsoft.com/office/drawing/2014/main" id="{F2B106EB-69A2-4DB2-8651-7D7E269F26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" y="0"/>
            <a:ext cx="12191131" cy="6858000"/>
          </a:xfrm>
          <a:prstGeom prst="rect">
            <a:avLst/>
          </a:prstGeom>
        </p:spPr>
      </p:pic>
      <p:sp>
        <p:nvSpPr>
          <p:cNvPr id="6" name="Dikdörtgen: Köşeleri Yuvarlatılmış 5">
            <a:extLst>
              <a:ext uri="{FF2B5EF4-FFF2-40B4-BE49-F238E27FC236}">
                <a16:creationId xmlns:a16="http://schemas.microsoft.com/office/drawing/2014/main" id="{DD55A924-23E2-43AC-ACEF-075B441536F3}"/>
              </a:ext>
            </a:extLst>
          </p:cNvPr>
          <p:cNvSpPr/>
          <p:nvPr/>
        </p:nvSpPr>
        <p:spPr>
          <a:xfrm>
            <a:off x="8894165" y="528278"/>
            <a:ext cx="2532898" cy="685498"/>
          </a:xfrm>
          <a:prstGeom prst="roundRect">
            <a:avLst>
              <a:gd name="adj" fmla="val 8081"/>
            </a:avLst>
          </a:prstGeom>
          <a:solidFill>
            <a:srgbClr val="04BFBF">
              <a:alpha val="8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Başlık 9">
            <a:extLst>
              <a:ext uri="{FF2B5EF4-FFF2-40B4-BE49-F238E27FC236}">
                <a16:creationId xmlns:a16="http://schemas.microsoft.com/office/drawing/2014/main" id="{87752832-2593-44F2-97CA-F2115A791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3065" y="556058"/>
            <a:ext cx="2366860" cy="610818"/>
          </a:xfrm>
        </p:spPr>
        <p:txBody>
          <a:bodyPr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tr-TR" sz="2800" b="1" dirty="0" smtClean="0">
                <a:solidFill>
                  <a:schemeClr val="bg1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Öneri Kayıt</a:t>
            </a:r>
            <a:endParaRPr lang="en-US" sz="2800" b="1" dirty="0">
              <a:solidFill>
                <a:schemeClr val="bg1"/>
              </a:solidFill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  <p:sp>
        <p:nvSpPr>
          <p:cNvPr id="4" name="İçerik Yer Tutucusu 2">
            <a:extLst>
              <a:ext uri="{FF2B5EF4-FFF2-40B4-BE49-F238E27FC236}">
                <a16:creationId xmlns:a16="http://schemas.microsoft.com/office/drawing/2014/main" id="{92C7A76C-EF43-4F4D-ADC6-F44C1525AA9E}"/>
              </a:ext>
            </a:extLst>
          </p:cNvPr>
          <p:cNvSpPr txBox="1">
            <a:spLocks/>
          </p:cNvSpPr>
          <p:nvPr/>
        </p:nvSpPr>
        <p:spPr>
          <a:xfrm>
            <a:off x="10430577" y="6389470"/>
            <a:ext cx="1761423" cy="468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tr-TR" sz="1100" dirty="0">
                <a:solidFill>
                  <a:schemeClr val="bg1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© </a:t>
            </a:r>
            <a:r>
              <a:rPr lang="tr-TR" sz="1100" dirty="0" err="1">
                <a:solidFill>
                  <a:schemeClr val="bg1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Bilimp</a:t>
            </a:r>
            <a:r>
              <a:rPr lang="tr-TR" sz="1100" dirty="0">
                <a:solidFill>
                  <a:schemeClr val="bg1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 Yazılım 2020</a:t>
            </a:r>
          </a:p>
        </p:txBody>
      </p:sp>
      <p:sp>
        <p:nvSpPr>
          <p:cNvPr id="2" name="Başlık 9">
            <a:extLst>
              <a:ext uri="{FF2B5EF4-FFF2-40B4-BE49-F238E27FC236}">
                <a16:creationId xmlns:a16="http://schemas.microsoft.com/office/drawing/2014/main" id="{81DA1DF6-DE00-40F4-8399-50D7E36ECFC6}"/>
              </a:ext>
            </a:extLst>
          </p:cNvPr>
          <p:cNvSpPr txBox="1">
            <a:spLocks/>
          </p:cNvSpPr>
          <p:nvPr/>
        </p:nvSpPr>
        <p:spPr>
          <a:xfrm>
            <a:off x="6183783" y="1468073"/>
            <a:ext cx="5343490" cy="50388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2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tr-TR" sz="2000" dirty="0" smtClean="0">
                <a:latin typeface="Poppins" panose="00000500000000000000" pitchFamily="2" charset="-94"/>
                <a:cs typeface="Poppins" panose="00000500000000000000" pitchFamily="2" charset="-94"/>
              </a:rPr>
              <a:t>Çalışanlar veya dış kullanıcılar mobil uygulamayı kullanarak veya web ara yüzünü kullanarak önerilerini kaydedebilir.</a:t>
            </a:r>
          </a:p>
          <a:p>
            <a:pPr marL="342900" indent="-342900">
              <a:lnSpc>
                <a:spcPct val="12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tr-TR" sz="2000" dirty="0" smtClean="0">
                <a:latin typeface="Poppins" panose="00000500000000000000" pitchFamily="2" charset="-94"/>
                <a:cs typeface="Poppins" panose="00000500000000000000" pitchFamily="2" charset="-94"/>
              </a:rPr>
              <a:t>Mobil uygulama ile telefonundan fotoğraf çeker</a:t>
            </a:r>
          </a:p>
          <a:p>
            <a:pPr marL="342900" indent="-342900">
              <a:lnSpc>
                <a:spcPct val="12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tr-TR" sz="2000" dirty="0" smtClean="0">
                <a:latin typeface="Poppins" panose="00000500000000000000" pitchFamily="2" charset="-94"/>
                <a:cs typeface="Poppins" panose="00000500000000000000" pitchFamily="2" charset="-94"/>
              </a:rPr>
              <a:t>İstiyorsa kimliğini gizler ve önerisini kaydeder.</a:t>
            </a:r>
          </a:p>
          <a:p>
            <a:pPr marL="342900" indent="-342900">
              <a:lnSpc>
                <a:spcPct val="12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tr-TR" sz="2000" dirty="0" smtClean="0">
                <a:latin typeface="Poppins" panose="00000500000000000000" pitchFamily="2" charset="-94"/>
                <a:cs typeface="Poppins" panose="00000500000000000000" pitchFamily="2" charset="-94"/>
              </a:rPr>
              <a:t>Önerisini değerlendirmeye göndermeden önce de fikrini şirkete devrettiğine dair onay verir.</a:t>
            </a:r>
          </a:p>
          <a:p>
            <a:pPr marL="342900" indent="-342900">
              <a:lnSpc>
                <a:spcPct val="12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endParaRPr lang="tr-TR" sz="2000" dirty="0"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508665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63" y="23813"/>
            <a:ext cx="7960234" cy="681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Başlık 9">
            <a:extLst>
              <a:ext uri="{FF2B5EF4-FFF2-40B4-BE49-F238E27FC236}">
                <a16:creationId xmlns:a16="http://schemas.microsoft.com/office/drawing/2014/main" id="{87752832-2593-44F2-97CA-F2115A791D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4801" y="436140"/>
            <a:ext cx="5696230" cy="733918"/>
          </a:xfrm>
        </p:spPr>
        <p:txBody>
          <a:bodyPr>
            <a:normAutofit/>
          </a:bodyPr>
          <a:lstStyle/>
          <a:p>
            <a:pPr algn="ctr">
              <a:lnSpc>
                <a:spcPct val="120000"/>
              </a:lnSpc>
            </a:pPr>
            <a:r>
              <a:rPr lang="tr-TR" sz="2800" b="1" dirty="0" smtClean="0">
                <a:solidFill>
                  <a:srgbClr val="FF0000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Bilgilendirmeler</a:t>
            </a:r>
            <a:endParaRPr lang="en-US" sz="2800" b="1" dirty="0">
              <a:solidFill>
                <a:srgbClr val="FF0000"/>
              </a:solidFill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  <p:sp>
        <p:nvSpPr>
          <p:cNvPr id="4" name="İçerik Yer Tutucusu 2">
            <a:extLst>
              <a:ext uri="{FF2B5EF4-FFF2-40B4-BE49-F238E27FC236}">
                <a16:creationId xmlns:a16="http://schemas.microsoft.com/office/drawing/2014/main" id="{92C7A76C-EF43-4F4D-ADC6-F44C1525AA9E}"/>
              </a:ext>
            </a:extLst>
          </p:cNvPr>
          <p:cNvSpPr txBox="1">
            <a:spLocks/>
          </p:cNvSpPr>
          <p:nvPr/>
        </p:nvSpPr>
        <p:spPr>
          <a:xfrm>
            <a:off x="10430577" y="6389470"/>
            <a:ext cx="1761423" cy="468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tr-TR" sz="1100" dirty="0">
                <a:solidFill>
                  <a:srgbClr val="002060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© </a:t>
            </a:r>
            <a:r>
              <a:rPr lang="tr-TR" sz="1100" dirty="0" err="1">
                <a:solidFill>
                  <a:srgbClr val="002060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Bilimp</a:t>
            </a:r>
            <a:r>
              <a:rPr lang="tr-TR" sz="1100" dirty="0">
                <a:solidFill>
                  <a:srgbClr val="002060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 Yazılım 2020</a:t>
            </a:r>
          </a:p>
        </p:txBody>
      </p:sp>
      <p:sp>
        <p:nvSpPr>
          <p:cNvPr id="3" name="Başlık 9">
            <a:extLst>
              <a:ext uri="{FF2B5EF4-FFF2-40B4-BE49-F238E27FC236}">
                <a16:creationId xmlns:a16="http://schemas.microsoft.com/office/drawing/2014/main" id="{411BBB1C-50D7-4989-8BF3-5CEDD77D3EC4}"/>
              </a:ext>
            </a:extLst>
          </p:cNvPr>
          <p:cNvSpPr txBox="1">
            <a:spLocks/>
          </p:cNvSpPr>
          <p:nvPr/>
        </p:nvSpPr>
        <p:spPr>
          <a:xfrm>
            <a:off x="7640481" y="1330939"/>
            <a:ext cx="3825379" cy="496080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tr-TR" sz="2000" dirty="0" smtClean="0">
                <a:latin typeface="Poppins" panose="00000500000000000000" pitchFamily="2" charset="-94"/>
                <a:cs typeface="Poppins" panose="00000500000000000000" pitchFamily="2" charset="-94"/>
              </a:rPr>
              <a:t>Akıllı bir bildirim yapısı içerir.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tr-TR" sz="2000" dirty="0" smtClean="0">
                <a:latin typeface="Poppins" panose="00000500000000000000" pitchFamily="2" charset="-94"/>
                <a:cs typeface="Poppins" panose="00000500000000000000" pitchFamily="2" charset="-94"/>
              </a:rPr>
              <a:t>Bu sayede </a:t>
            </a:r>
            <a:r>
              <a:rPr lang="tr-TR" sz="2000" dirty="0">
                <a:latin typeface="Poppins" panose="00000500000000000000" pitchFamily="2" charset="-94"/>
                <a:cs typeface="Poppins" panose="00000500000000000000" pitchFamily="2" charset="-94"/>
              </a:rPr>
              <a:t>ö</a:t>
            </a:r>
            <a:r>
              <a:rPr lang="tr-TR" sz="2000" dirty="0" smtClean="0">
                <a:latin typeface="Poppins" panose="00000500000000000000" pitchFamily="2" charset="-94"/>
                <a:cs typeface="Poppins" panose="00000500000000000000" pitchFamily="2" charset="-94"/>
              </a:rPr>
              <a:t>neri sahipleri ve değerlendirme kurulu üyeleri her aşamada düzenli olarak bilgilendirilir. </a:t>
            </a:r>
            <a:endParaRPr lang="tr-TR" sz="2000" dirty="0"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22941980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tr-TR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AEF659AF-187B-4DC7-A71B-A94EB8D0C1D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2841"/>
            <a:ext cx="12191999" cy="6852317"/>
          </a:xfrm>
          <a:prstGeom prst="rect">
            <a:avLst/>
          </a:prstGeom>
        </p:spPr>
      </p:pic>
      <p:sp>
        <p:nvSpPr>
          <p:cNvPr id="5" name="Dikdörtgen: Köşeleri Yuvarlatılmış 5">
            <a:extLst>
              <a:ext uri="{FF2B5EF4-FFF2-40B4-BE49-F238E27FC236}">
                <a16:creationId xmlns:a16="http://schemas.microsoft.com/office/drawing/2014/main" id="{DD55A924-23E2-43AC-ACEF-075B441536F3}"/>
              </a:ext>
            </a:extLst>
          </p:cNvPr>
          <p:cNvSpPr/>
          <p:nvPr/>
        </p:nvSpPr>
        <p:spPr>
          <a:xfrm>
            <a:off x="6323527" y="428923"/>
            <a:ext cx="5700993" cy="685498"/>
          </a:xfrm>
          <a:prstGeom prst="roundRect">
            <a:avLst>
              <a:gd name="adj" fmla="val 8081"/>
            </a:avLst>
          </a:prstGeom>
          <a:solidFill>
            <a:srgbClr val="04BFBF">
              <a:alpha val="8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Başlık 9">
            <a:extLst>
              <a:ext uri="{FF2B5EF4-FFF2-40B4-BE49-F238E27FC236}">
                <a16:creationId xmlns:a16="http://schemas.microsoft.com/office/drawing/2014/main" id="{87752832-2593-44F2-97CA-F2115A791DAC}"/>
              </a:ext>
            </a:extLst>
          </p:cNvPr>
          <p:cNvSpPr txBox="1">
            <a:spLocks/>
          </p:cNvSpPr>
          <p:nvPr/>
        </p:nvSpPr>
        <p:spPr>
          <a:xfrm>
            <a:off x="6014801" y="436140"/>
            <a:ext cx="5696230" cy="73391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tr-TR" sz="2800" b="1" dirty="0" smtClean="0">
                <a:solidFill>
                  <a:schemeClr val="bg1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Raporlama</a:t>
            </a:r>
            <a:endParaRPr lang="en-US" sz="2800" b="1" dirty="0">
              <a:solidFill>
                <a:schemeClr val="bg1"/>
              </a:solidFill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  <p:sp>
        <p:nvSpPr>
          <p:cNvPr id="7" name="Başlık 9">
            <a:extLst>
              <a:ext uri="{FF2B5EF4-FFF2-40B4-BE49-F238E27FC236}">
                <a16:creationId xmlns:a16="http://schemas.microsoft.com/office/drawing/2014/main" id="{411BBB1C-50D7-4989-8BF3-5CEDD77D3EC4}"/>
              </a:ext>
            </a:extLst>
          </p:cNvPr>
          <p:cNvSpPr txBox="1">
            <a:spLocks/>
          </p:cNvSpPr>
          <p:nvPr/>
        </p:nvSpPr>
        <p:spPr>
          <a:xfrm>
            <a:off x="7640481" y="1330939"/>
            <a:ext cx="3825379" cy="4960803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tr-TR" sz="2000" dirty="0" smtClean="0">
                <a:latin typeface="Poppins" panose="00000500000000000000" pitchFamily="2" charset="-94"/>
                <a:cs typeface="Poppins" panose="00000500000000000000" pitchFamily="2" charset="-94"/>
              </a:rPr>
              <a:t>Personellerin öneri sisteminden aldıkları puanları ve şirket içindeki öneri performanslarını gösteren bir kullanıcı paneli içerir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r>
              <a:rPr lang="tr-TR" sz="2000" dirty="0" smtClean="0">
                <a:latin typeface="Poppins" panose="00000500000000000000" pitchFamily="2" charset="-94"/>
                <a:cs typeface="Poppins" panose="00000500000000000000" pitchFamily="2" charset="-94"/>
              </a:rPr>
              <a:t>Tarih aralığı bazlı olarak girilen öneri sayısı, en çok öneri yapan personeller, öneri türü dağılımı gibi verileri sunan bir öneri paneli içerir.</a:t>
            </a:r>
          </a:p>
          <a:p>
            <a:pPr marL="342900" indent="-342900">
              <a:lnSpc>
                <a:spcPct val="150000"/>
              </a:lnSpc>
              <a:buClr>
                <a:srgbClr val="C00000"/>
              </a:buClr>
              <a:buFont typeface="Arial" panose="020B0604020202020204" pitchFamily="34" charset="0"/>
              <a:buChar char="•"/>
            </a:pPr>
            <a:endParaRPr lang="tr-TR" sz="2000" dirty="0"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  <p:sp>
        <p:nvSpPr>
          <p:cNvPr id="8" name="İçerik Yer Tutucusu 2">
            <a:extLst>
              <a:ext uri="{FF2B5EF4-FFF2-40B4-BE49-F238E27FC236}">
                <a16:creationId xmlns:a16="http://schemas.microsoft.com/office/drawing/2014/main" id="{8BA99B2C-33E4-4D57-8B82-824798A28CF1}"/>
              </a:ext>
            </a:extLst>
          </p:cNvPr>
          <p:cNvSpPr txBox="1">
            <a:spLocks/>
          </p:cNvSpPr>
          <p:nvPr/>
        </p:nvSpPr>
        <p:spPr>
          <a:xfrm>
            <a:off x="10306101" y="6260681"/>
            <a:ext cx="1761423" cy="468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tr-TR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© </a:t>
            </a:r>
            <a:r>
              <a:rPr lang="tr-TR" sz="1100" dirty="0" err="1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Bilimp</a:t>
            </a:r>
            <a:r>
              <a:rPr lang="tr-TR" sz="1100" dirty="0">
                <a:solidFill>
                  <a:schemeClr val="tx2">
                    <a:lumMod val="60000"/>
                    <a:lumOff val="40000"/>
                  </a:schemeClr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 Yazılım 2020</a:t>
            </a:r>
          </a:p>
        </p:txBody>
      </p:sp>
    </p:spTree>
    <p:extLst>
      <p:ext uri="{BB962C8B-B14F-4D97-AF65-F5344CB8AC3E}">
        <p14:creationId xmlns:p14="http://schemas.microsoft.com/office/powerpoint/2010/main" val="36723832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Resim 4">
            <a:extLst>
              <a:ext uri="{FF2B5EF4-FFF2-40B4-BE49-F238E27FC236}">
                <a16:creationId xmlns:a16="http://schemas.microsoft.com/office/drawing/2014/main" id="{E481DB42-715E-4D32-B488-0AD0FCC9F3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932"/>
            <a:ext cx="12191998" cy="6856136"/>
          </a:xfrm>
          <a:prstGeom prst="rect">
            <a:avLst/>
          </a:prstGeom>
        </p:spPr>
      </p:pic>
      <p:sp>
        <p:nvSpPr>
          <p:cNvPr id="2" name="Başlık 1">
            <a:extLst>
              <a:ext uri="{FF2B5EF4-FFF2-40B4-BE49-F238E27FC236}">
                <a16:creationId xmlns:a16="http://schemas.microsoft.com/office/drawing/2014/main" id="{F08F4B0F-34BA-4AEA-A76E-D831E193B6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79207" y="4481066"/>
            <a:ext cx="3941106" cy="904068"/>
          </a:xfrm>
        </p:spPr>
        <p:txBody>
          <a:bodyPr>
            <a:normAutofit/>
          </a:bodyPr>
          <a:lstStyle/>
          <a:p>
            <a:pPr algn="ctr"/>
            <a:r>
              <a:rPr lang="tr-TR" sz="2400" b="1" dirty="0">
                <a:solidFill>
                  <a:srgbClr val="002060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www.bilimp.com</a:t>
            </a:r>
            <a:endParaRPr lang="en-US" sz="2400" b="1" dirty="0">
              <a:solidFill>
                <a:srgbClr val="002060"/>
              </a:solidFill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105459E-C371-4ADC-84E7-939291B79E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79207" y="2914518"/>
            <a:ext cx="3941107" cy="1124423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20000"/>
              </a:lnSpc>
              <a:buClr>
                <a:schemeClr val="accent2"/>
              </a:buClr>
              <a:buNone/>
            </a:pPr>
            <a:r>
              <a:rPr lang="tr-TR" sz="1800" dirty="0">
                <a:latin typeface="Poppins" panose="00000500000000000000" pitchFamily="2" charset="-94"/>
                <a:cs typeface="Poppins" panose="00000500000000000000" pitchFamily="2" charset="-94"/>
              </a:rPr>
              <a:t>Dijital yaşamın kolaylıklarını </a:t>
            </a:r>
            <a:r>
              <a:rPr lang="tr-TR" sz="1800" dirty="0" err="1">
                <a:latin typeface="Poppins" panose="00000500000000000000" pitchFamily="2" charset="-94"/>
                <a:cs typeface="Poppins" panose="00000500000000000000" pitchFamily="2" charset="-94"/>
              </a:rPr>
              <a:t>Bilimp</a:t>
            </a:r>
            <a:r>
              <a:rPr lang="tr-TR" sz="1800" dirty="0">
                <a:latin typeface="Poppins" panose="00000500000000000000" pitchFamily="2" charset="-94"/>
                <a:cs typeface="Poppins" panose="00000500000000000000" pitchFamily="2" charset="-94"/>
              </a:rPr>
              <a:t> ile keşfetmek için hemen şimdi </a:t>
            </a:r>
            <a:r>
              <a:rPr lang="tr-TR" sz="1800" b="1" dirty="0">
                <a:solidFill>
                  <a:srgbClr val="002060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ücretsiz deneyin.</a:t>
            </a:r>
          </a:p>
        </p:txBody>
      </p:sp>
      <p:sp>
        <p:nvSpPr>
          <p:cNvPr id="7" name="İçerik Yer Tutucusu 2">
            <a:extLst>
              <a:ext uri="{FF2B5EF4-FFF2-40B4-BE49-F238E27FC236}">
                <a16:creationId xmlns:a16="http://schemas.microsoft.com/office/drawing/2014/main" id="{C68BA475-23F9-43B1-9195-0B3715EAE4A9}"/>
              </a:ext>
            </a:extLst>
          </p:cNvPr>
          <p:cNvSpPr txBox="1">
            <a:spLocks/>
          </p:cNvSpPr>
          <p:nvPr/>
        </p:nvSpPr>
        <p:spPr>
          <a:xfrm>
            <a:off x="10430577" y="6389470"/>
            <a:ext cx="1761423" cy="468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tr-TR" sz="1100" dirty="0">
                <a:solidFill>
                  <a:srgbClr val="002060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© </a:t>
            </a:r>
            <a:r>
              <a:rPr lang="tr-TR" sz="1100" dirty="0" err="1">
                <a:solidFill>
                  <a:srgbClr val="002060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Bilimp</a:t>
            </a:r>
            <a:r>
              <a:rPr lang="tr-TR" sz="1100" dirty="0">
                <a:solidFill>
                  <a:srgbClr val="002060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 Yazılım 2020</a:t>
            </a:r>
          </a:p>
        </p:txBody>
      </p:sp>
      <p:sp>
        <p:nvSpPr>
          <p:cNvPr id="8" name="Dikdörtgen: Köşeleri Yuvarlatılmış 7">
            <a:extLst>
              <a:ext uri="{FF2B5EF4-FFF2-40B4-BE49-F238E27FC236}">
                <a16:creationId xmlns:a16="http://schemas.microsoft.com/office/drawing/2014/main" id="{C526C155-737C-46EB-9FC5-1200B9A36BDF}"/>
              </a:ext>
            </a:extLst>
          </p:cNvPr>
          <p:cNvSpPr/>
          <p:nvPr/>
        </p:nvSpPr>
        <p:spPr>
          <a:xfrm>
            <a:off x="7566528" y="1495861"/>
            <a:ext cx="3566464" cy="707582"/>
          </a:xfrm>
          <a:prstGeom prst="roundRect">
            <a:avLst>
              <a:gd name="adj" fmla="val 8081"/>
            </a:avLst>
          </a:prstGeom>
          <a:solidFill>
            <a:srgbClr val="04BFBF">
              <a:alpha val="80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aşlık 9">
            <a:extLst>
              <a:ext uri="{FF2B5EF4-FFF2-40B4-BE49-F238E27FC236}">
                <a16:creationId xmlns:a16="http://schemas.microsoft.com/office/drawing/2014/main" id="{594519F7-DB21-4CE6-A9F9-730E17A808BA}"/>
              </a:ext>
            </a:extLst>
          </p:cNvPr>
          <p:cNvSpPr txBox="1">
            <a:spLocks/>
          </p:cNvSpPr>
          <p:nvPr/>
        </p:nvSpPr>
        <p:spPr>
          <a:xfrm>
            <a:off x="7566528" y="1495861"/>
            <a:ext cx="3559178" cy="659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tr-TR" sz="2800" b="1" dirty="0" err="1">
                <a:solidFill>
                  <a:schemeClr val="bg1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Bilimp’i</a:t>
            </a:r>
            <a:r>
              <a:rPr lang="tr-TR" sz="2800" b="1" dirty="0">
                <a:solidFill>
                  <a:schemeClr val="bg1"/>
                </a:solidFill>
                <a:latin typeface="Poppins" panose="00000500000000000000" pitchFamily="2" charset="-94"/>
                <a:cs typeface="Poppins" panose="00000500000000000000" pitchFamily="2" charset="-94"/>
              </a:rPr>
              <a:t> keşfedin.</a:t>
            </a:r>
            <a:endParaRPr lang="en-US" sz="2800" b="1" dirty="0">
              <a:solidFill>
                <a:schemeClr val="bg1"/>
              </a:solidFill>
              <a:latin typeface="Poppins" panose="00000500000000000000" pitchFamily="2" charset="-94"/>
              <a:cs typeface="Poppins" panose="00000500000000000000" pitchFamily="2" charset="-94"/>
            </a:endParaRPr>
          </a:p>
        </p:txBody>
      </p:sp>
    </p:spTree>
    <p:extLst>
      <p:ext uri="{BB962C8B-B14F-4D97-AF65-F5344CB8AC3E}">
        <p14:creationId xmlns:p14="http://schemas.microsoft.com/office/powerpoint/2010/main" val="3350850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vi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Office Teması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eması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3845</TotalTime>
  <Words>276</Words>
  <Application>Microsoft Office PowerPoint</Application>
  <PresentationFormat>Geniş ekran</PresentationFormat>
  <Paragraphs>37</Paragraphs>
  <Slides>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7</vt:i4>
      </vt:variant>
    </vt:vector>
  </HeadingPairs>
  <TitlesOfParts>
    <vt:vector size="12" baseType="lpstr">
      <vt:lpstr>Poppins</vt:lpstr>
      <vt:lpstr>Calibri Light</vt:lpstr>
      <vt:lpstr>Arial</vt:lpstr>
      <vt:lpstr>Calibri</vt:lpstr>
      <vt:lpstr>Office Theme</vt:lpstr>
      <vt:lpstr>PowerPoint Sunusu</vt:lpstr>
      <vt:lpstr>PowerPoint Sunusu</vt:lpstr>
      <vt:lpstr>PowerPoint Sunusu</vt:lpstr>
      <vt:lpstr>Öneri Kayıt</vt:lpstr>
      <vt:lpstr>Bilgilendirmeler</vt:lpstr>
      <vt:lpstr>PowerPoint Sunusu</vt:lpstr>
      <vt:lpstr>www.bilimp.com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İşinizi Nasıl Yönetiyorsunuz?</dc:title>
  <dc:creator>erkut sırdaş</dc:creator>
  <cp:lastModifiedBy>Ozlem HAKDAGLI</cp:lastModifiedBy>
  <cp:revision>307</cp:revision>
  <dcterms:created xsi:type="dcterms:W3CDTF">2020-08-25T07:17:44Z</dcterms:created>
  <dcterms:modified xsi:type="dcterms:W3CDTF">2025-11-11T06:29:20Z</dcterms:modified>
</cp:coreProperties>
</file>